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9823450" cy="6808788"/>
  <p:defaultTextStyle>
    <a:defPPr>
      <a:defRPr lang="ru-RU"/>
    </a:defPPr>
    <a:lvl1pPr marL="0" algn="l" defTabSz="81628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41" algn="l" defTabSz="81628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282" algn="l" defTabSz="81628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423" algn="l" defTabSz="81628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564" algn="l" defTabSz="81628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704" algn="l" defTabSz="81628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845" algn="l" defTabSz="81628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6985" algn="l" defTabSz="81628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126" algn="l" defTabSz="81628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93" autoAdjust="0"/>
    <p:restoredTop sz="86447" autoAdjust="0"/>
  </p:normalViewPr>
  <p:slideViewPr>
    <p:cSldViewPr>
      <p:cViewPr varScale="1">
        <p:scale>
          <a:sx n="64" d="100"/>
          <a:sy n="64" d="100"/>
        </p:scale>
        <p:origin x="-11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56828" cy="340114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64349" y="1"/>
            <a:ext cx="4256828" cy="340114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D0EE7D54-099E-41A6-9033-63DB10245306}" type="datetime1">
              <a:rPr lang="ru-RU" smtClean="0"/>
              <a:pPr/>
              <a:t>27.07.2015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67589"/>
            <a:ext cx="4256828" cy="340114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64349" y="6467589"/>
            <a:ext cx="4256828" cy="340114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1DD5F354-1ABA-4B84-8778-8B0D226DA0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45879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56411" cy="340440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63905" y="0"/>
            <a:ext cx="4257978" cy="340440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8BDFBBC1-150D-4A90-8D60-5616A31A4847}" type="datetime1">
              <a:rPr lang="ru-RU" smtClean="0"/>
              <a:pPr/>
              <a:t>27.07.2015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09925" y="511175"/>
            <a:ext cx="3403600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2973" y="3234175"/>
            <a:ext cx="7857506" cy="3063955"/>
          </a:xfrm>
          <a:prstGeom prst="rect">
            <a:avLst/>
          </a:prstGeom>
        </p:spPr>
        <p:txBody>
          <a:bodyPr vert="horz" lIns="90992" tIns="45496" rIns="90992" bIns="4549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66773"/>
            <a:ext cx="4256411" cy="340440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63905" y="6466773"/>
            <a:ext cx="4257978" cy="340440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BB6B5370-E562-40AF-B326-C107C7F1B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74891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81628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141" algn="l" defTabSz="81628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282" algn="l" defTabSz="81628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423" algn="l" defTabSz="81628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564" algn="l" defTabSz="81628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04" algn="l" defTabSz="81628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45" algn="l" defTabSz="81628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6985" algn="l" defTabSz="81628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26" algn="l" defTabSz="81628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09925" y="511175"/>
            <a:ext cx="3403600" cy="25527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B5370-E562-40AF-B326-C107C7F1B38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3752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6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93F7-E78D-4B8F-88E6-48BC7982B4A1}" type="datetime1">
              <a:rPr lang="ru-RU" smtClean="0"/>
              <a:pPr/>
              <a:t>27.07.2015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1506-7BAC-43A9-ADCA-48387148BE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364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DF87-7F02-4E3E-A6B4-9EA0F86465DC}" type="datetime1">
              <a:rPr lang="ru-RU" smtClean="0"/>
              <a:pPr/>
              <a:t>27.07.2015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1506-7BAC-43A9-ADCA-48387148BE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7099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DF53-9DF9-4966-9060-2406F2B87F46}" type="datetime1">
              <a:rPr lang="ru-RU" smtClean="0"/>
              <a:pPr/>
              <a:t>27.07.2015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1506-7BAC-43A9-ADCA-48387148BE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653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4DEF-3AAE-4E06-93E2-822438AADD47}" type="datetime1">
              <a:rPr lang="ru-RU" smtClean="0"/>
              <a:pPr/>
              <a:t>27.07.2015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1506-7BAC-43A9-ADCA-48387148BE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093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2442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325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4070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4884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569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6512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13F1-84A8-4B4D-BDB8-0EA21007BE3C}" type="datetime1">
              <a:rPr lang="ru-RU" smtClean="0"/>
              <a:pPr/>
              <a:t>27.07.2015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1506-7BAC-43A9-ADCA-48387148BE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368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70B0-876E-4C5F-A3A9-AB361C787465}" type="datetime1">
              <a:rPr lang="ru-RU" smtClean="0"/>
              <a:pPr/>
              <a:t>27.07.2015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1506-7BAC-43A9-ADCA-48387148BE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6513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1" indent="0">
              <a:buNone/>
              <a:defRPr sz="1800" b="1"/>
            </a:lvl2pPr>
            <a:lvl3pPr marL="816282" indent="0">
              <a:buNone/>
              <a:defRPr sz="1600" b="1"/>
            </a:lvl3pPr>
            <a:lvl4pPr marL="1224423" indent="0">
              <a:buNone/>
              <a:defRPr sz="1500" b="1"/>
            </a:lvl4pPr>
            <a:lvl5pPr marL="1632564" indent="0">
              <a:buNone/>
              <a:defRPr sz="1500" b="1"/>
            </a:lvl5pPr>
            <a:lvl6pPr marL="2040704" indent="0">
              <a:buNone/>
              <a:defRPr sz="1500" b="1"/>
            </a:lvl6pPr>
            <a:lvl7pPr marL="2448845" indent="0">
              <a:buNone/>
              <a:defRPr sz="1500" b="1"/>
            </a:lvl7pPr>
            <a:lvl8pPr marL="2856985" indent="0">
              <a:buNone/>
              <a:defRPr sz="1500" b="1"/>
            </a:lvl8pPr>
            <a:lvl9pPr marL="3265126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1" indent="0">
              <a:buNone/>
              <a:defRPr sz="1800" b="1"/>
            </a:lvl2pPr>
            <a:lvl3pPr marL="816282" indent="0">
              <a:buNone/>
              <a:defRPr sz="1600" b="1"/>
            </a:lvl3pPr>
            <a:lvl4pPr marL="1224423" indent="0">
              <a:buNone/>
              <a:defRPr sz="1500" b="1"/>
            </a:lvl4pPr>
            <a:lvl5pPr marL="1632564" indent="0">
              <a:buNone/>
              <a:defRPr sz="1500" b="1"/>
            </a:lvl5pPr>
            <a:lvl6pPr marL="2040704" indent="0">
              <a:buNone/>
              <a:defRPr sz="1500" b="1"/>
            </a:lvl6pPr>
            <a:lvl7pPr marL="2448845" indent="0">
              <a:buNone/>
              <a:defRPr sz="1500" b="1"/>
            </a:lvl7pPr>
            <a:lvl8pPr marL="2856985" indent="0">
              <a:buNone/>
              <a:defRPr sz="1500" b="1"/>
            </a:lvl8pPr>
            <a:lvl9pPr marL="3265126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290E-8E81-41AE-85E3-88EC11916F3A}" type="datetime1">
              <a:rPr lang="ru-RU" smtClean="0"/>
              <a:pPr/>
              <a:t>27.07.2015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1506-7BAC-43A9-ADCA-48387148BE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5247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8493-0773-4850-9694-9495D600CEB9}" type="datetime1">
              <a:rPr lang="ru-RU" smtClean="0"/>
              <a:pPr/>
              <a:t>27.07.2015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1506-7BAC-43A9-ADCA-48387148BE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286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FBD94-A648-452E-94D2-9245E1B957F7}" type="datetime1">
              <a:rPr lang="ru-RU" smtClean="0"/>
              <a:pPr/>
              <a:t>27.07.2015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1506-7BAC-43A9-ADCA-48387148BE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322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73051"/>
            <a:ext cx="3008313" cy="116205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435101"/>
            <a:ext cx="3008313" cy="4691063"/>
          </a:xfrm>
        </p:spPr>
        <p:txBody>
          <a:bodyPr/>
          <a:lstStyle>
            <a:lvl1pPr marL="0" indent="0">
              <a:buNone/>
              <a:defRPr sz="1200"/>
            </a:lvl1pPr>
            <a:lvl2pPr marL="408141" indent="0">
              <a:buNone/>
              <a:defRPr sz="1100"/>
            </a:lvl2pPr>
            <a:lvl3pPr marL="816282" indent="0">
              <a:buNone/>
              <a:defRPr sz="900"/>
            </a:lvl3pPr>
            <a:lvl4pPr marL="1224423" indent="0">
              <a:buNone/>
              <a:defRPr sz="800"/>
            </a:lvl4pPr>
            <a:lvl5pPr marL="1632564" indent="0">
              <a:buNone/>
              <a:defRPr sz="800"/>
            </a:lvl5pPr>
            <a:lvl6pPr marL="2040704" indent="0">
              <a:buNone/>
              <a:defRPr sz="800"/>
            </a:lvl6pPr>
            <a:lvl7pPr marL="2448845" indent="0">
              <a:buNone/>
              <a:defRPr sz="800"/>
            </a:lvl7pPr>
            <a:lvl8pPr marL="2856985" indent="0">
              <a:buNone/>
              <a:defRPr sz="800"/>
            </a:lvl8pPr>
            <a:lvl9pPr marL="3265126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F4FE-0EC3-4113-B6B0-F964F7795CE8}" type="datetime1">
              <a:rPr lang="ru-RU" smtClean="0"/>
              <a:pPr/>
              <a:t>27.07.2015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1506-7BAC-43A9-ADCA-48387148BE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5729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800"/>
            </a:lvl1pPr>
            <a:lvl2pPr marL="408141" indent="0">
              <a:buNone/>
              <a:defRPr sz="2500"/>
            </a:lvl2pPr>
            <a:lvl3pPr marL="816282" indent="0">
              <a:buNone/>
              <a:defRPr sz="2100"/>
            </a:lvl3pPr>
            <a:lvl4pPr marL="1224423" indent="0">
              <a:buNone/>
              <a:defRPr sz="1800"/>
            </a:lvl4pPr>
            <a:lvl5pPr marL="1632564" indent="0">
              <a:buNone/>
              <a:defRPr sz="1800"/>
            </a:lvl5pPr>
            <a:lvl6pPr marL="2040704" indent="0">
              <a:buNone/>
              <a:defRPr sz="1800"/>
            </a:lvl6pPr>
            <a:lvl7pPr marL="2448845" indent="0">
              <a:buNone/>
              <a:defRPr sz="1800"/>
            </a:lvl7pPr>
            <a:lvl8pPr marL="2856985" indent="0">
              <a:buNone/>
              <a:defRPr sz="1800"/>
            </a:lvl8pPr>
            <a:lvl9pPr marL="3265126" indent="0">
              <a:buNone/>
              <a:defRPr sz="1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200"/>
            </a:lvl1pPr>
            <a:lvl2pPr marL="408141" indent="0">
              <a:buNone/>
              <a:defRPr sz="1100"/>
            </a:lvl2pPr>
            <a:lvl3pPr marL="816282" indent="0">
              <a:buNone/>
              <a:defRPr sz="900"/>
            </a:lvl3pPr>
            <a:lvl4pPr marL="1224423" indent="0">
              <a:buNone/>
              <a:defRPr sz="800"/>
            </a:lvl4pPr>
            <a:lvl5pPr marL="1632564" indent="0">
              <a:buNone/>
              <a:defRPr sz="800"/>
            </a:lvl5pPr>
            <a:lvl6pPr marL="2040704" indent="0">
              <a:buNone/>
              <a:defRPr sz="800"/>
            </a:lvl6pPr>
            <a:lvl7pPr marL="2448845" indent="0">
              <a:buNone/>
              <a:defRPr sz="800"/>
            </a:lvl7pPr>
            <a:lvl8pPr marL="2856985" indent="0">
              <a:buNone/>
              <a:defRPr sz="800"/>
            </a:lvl8pPr>
            <a:lvl9pPr marL="3265126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D604-0296-4D7B-8DE8-CA4F71B63F4C}" type="datetime1">
              <a:rPr lang="ru-RU" smtClean="0"/>
              <a:pPr/>
              <a:t>27.07.2015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1506-7BAC-43A9-ADCA-48387148BE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1784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81628" tIns="40814" rIns="81628" bIns="40814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81628" tIns="40814" rIns="81628" bIns="4081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81628" tIns="40814" rIns="81628" bIns="40814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9A5A0-6070-413F-8371-F0F343C05A81}" type="datetime1">
              <a:rPr lang="ru-RU" smtClean="0"/>
              <a:pPr/>
              <a:t>27.07.2015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81628" tIns="40814" rIns="81628" bIns="40814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81628" tIns="40814" rIns="81628" bIns="40814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E1506-7BAC-43A9-ADCA-48387148BE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8889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816282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6106" indent="-306106" algn="l" defTabSz="81628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63229" indent="-255088" algn="l" defTabSz="816282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352" indent="-204070" algn="l" defTabSz="81628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493" indent="-204070" algn="l" defTabSz="816282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6634" indent="-204070" algn="l" defTabSz="816282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4774" indent="-204070" algn="l" defTabSz="81628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15" indent="-204070" algn="l" defTabSz="81628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056" indent="-204070" algn="l" defTabSz="81628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196" indent="-204070" algn="l" defTabSz="81628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1" algn="l" defTabSz="8162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82" algn="l" defTabSz="8162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23" algn="l" defTabSz="8162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64" algn="l" defTabSz="8162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04" algn="l" defTabSz="8162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45" algn="l" defTabSz="8162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6985" algn="l" defTabSz="8162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26" algn="l" defTabSz="8162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4" name="Рисунок 107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496" y="-1905"/>
            <a:ext cx="9144000" cy="6858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6972229" y="4417941"/>
            <a:ext cx="1699387" cy="576064"/>
          </a:xfrm>
          <a:prstGeom prst="roundRect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81628" tIns="40814" rIns="81628" bIns="40814" spcCol="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Тепловая </a:t>
            </a:r>
            <a:r>
              <a:rPr lang="ru-RU" sz="1100" dirty="0" smtClean="0">
                <a:solidFill>
                  <a:schemeClr val="tx1"/>
                </a:solidFill>
              </a:rPr>
              <a:t>энергия* (</a:t>
            </a:r>
            <a:r>
              <a:rPr lang="ru-RU" sz="1100" dirty="0">
                <a:solidFill>
                  <a:schemeClr val="tx1"/>
                </a:solidFill>
              </a:rPr>
              <a:t>отопление) руб. за Гкал</a:t>
            </a:r>
          </a:p>
        </p:txBody>
      </p:sp>
      <p:sp>
        <p:nvSpPr>
          <p:cNvPr id="5" name="Овал 4"/>
          <p:cNvSpPr/>
          <p:nvPr/>
        </p:nvSpPr>
        <p:spPr>
          <a:xfrm>
            <a:off x="6878614" y="5141555"/>
            <a:ext cx="827773" cy="3600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28" tIns="40814" rIns="81628" bIns="40814" spcCol="0" rtlCol="0" anchor="ctr"/>
          <a:lstStyle/>
          <a:p>
            <a:pPr algn="ctr"/>
            <a:r>
              <a:rPr lang="ru-RU" sz="1000" dirty="0" smtClean="0"/>
              <a:t>1525,0</a:t>
            </a:r>
            <a:endParaRPr lang="ru-RU" sz="1000" dirty="0"/>
          </a:p>
        </p:txBody>
      </p:sp>
      <p:sp>
        <p:nvSpPr>
          <p:cNvPr id="6" name="Овал 5"/>
          <p:cNvSpPr/>
          <p:nvPr/>
        </p:nvSpPr>
        <p:spPr>
          <a:xfrm>
            <a:off x="7836326" y="5145438"/>
            <a:ext cx="768122" cy="376537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1628" tIns="40814" rIns="81628" bIns="40814" spcCol="0" rtlCol="0" anchor="ctr"/>
          <a:lstStyle/>
          <a:p>
            <a:pPr algn="ctr"/>
            <a:r>
              <a:rPr lang="ru-RU" sz="1000" dirty="0" smtClean="0"/>
              <a:t>1642,0</a:t>
            </a:r>
            <a:endParaRPr lang="ru-RU" sz="1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27575" y="2373218"/>
            <a:ext cx="1596213" cy="69726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81628" tIns="40814" rIns="81628" bIns="40814" spcCol="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Электроэнергия ( при газовой плите), </a:t>
            </a:r>
            <a:r>
              <a:rPr lang="ru-RU" sz="1100" dirty="0" err="1">
                <a:solidFill>
                  <a:schemeClr val="tx1"/>
                </a:solidFill>
              </a:rPr>
              <a:t>руб</a:t>
            </a:r>
            <a:r>
              <a:rPr lang="ru-RU" sz="1100" dirty="0">
                <a:solidFill>
                  <a:schemeClr val="tx1"/>
                </a:solidFill>
              </a:rPr>
              <a:t> за </a:t>
            </a:r>
            <a:r>
              <a:rPr lang="ru-RU" sz="1100" dirty="0" err="1">
                <a:solidFill>
                  <a:schemeClr val="tx1"/>
                </a:solidFill>
              </a:rPr>
              <a:t>кВТ</a:t>
            </a:r>
            <a:r>
              <a:rPr lang="ru-RU" sz="1100" dirty="0">
                <a:solidFill>
                  <a:schemeClr val="tx1"/>
                </a:solidFill>
              </a:rPr>
              <a:t>-ч</a:t>
            </a:r>
          </a:p>
        </p:txBody>
      </p:sp>
      <p:sp>
        <p:nvSpPr>
          <p:cNvPr id="9" name="Овал 8"/>
          <p:cNvSpPr/>
          <p:nvPr/>
        </p:nvSpPr>
        <p:spPr>
          <a:xfrm>
            <a:off x="5004047" y="3201731"/>
            <a:ext cx="587089" cy="274126"/>
          </a:xfrm>
          <a:prstGeom prst="ellipse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28" tIns="40814" rIns="81628" bIns="40814" spcCol="0" rtlCol="0" anchor="ctr"/>
          <a:lstStyle/>
          <a:p>
            <a:pPr algn="ctr"/>
            <a:r>
              <a:rPr lang="ru-RU" sz="1000" dirty="0" smtClean="0"/>
              <a:t>3,26</a:t>
            </a:r>
            <a:endParaRPr lang="ru-RU" sz="1000" dirty="0"/>
          </a:p>
        </p:txBody>
      </p:sp>
      <p:sp>
        <p:nvSpPr>
          <p:cNvPr id="10" name="Овал 9"/>
          <p:cNvSpPr/>
          <p:nvPr/>
        </p:nvSpPr>
        <p:spPr>
          <a:xfrm>
            <a:off x="5722283" y="3222876"/>
            <a:ext cx="606798" cy="258503"/>
          </a:xfrm>
          <a:prstGeom prst="ellipse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1628" tIns="40814" rIns="81628" bIns="40814" spcCol="0" rtlCol="0" anchor="ctr"/>
          <a:lstStyle/>
          <a:p>
            <a:pPr algn="ctr"/>
            <a:r>
              <a:rPr lang="ru-RU" sz="1000" dirty="0" smtClean="0"/>
              <a:t>3,53</a:t>
            </a:r>
            <a:endParaRPr lang="ru-RU" sz="10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387941" y="2761760"/>
            <a:ext cx="1440160" cy="66003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81628" tIns="40814" rIns="81628" bIns="40814" spcCol="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Газоснабжение (при газовой плите) руб. </a:t>
            </a:r>
            <a:r>
              <a:rPr lang="ru-RU" sz="1100" dirty="0" err="1" smtClean="0">
                <a:solidFill>
                  <a:schemeClr val="tx1"/>
                </a:solidFill>
              </a:rPr>
              <a:t>куб.м</a:t>
            </a:r>
            <a:r>
              <a:rPr lang="ru-RU" sz="1100" dirty="0" smtClean="0">
                <a:solidFill>
                  <a:schemeClr val="tx1"/>
                </a:solidFill>
              </a:rPr>
              <a:t>.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19503" y="3713023"/>
            <a:ext cx="1224136" cy="504056"/>
          </a:xfrm>
          <a:prstGeom prst="roundRect">
            <a:avLst/>
          </a:prstGeom>
          <a:scene3d>
            <a:camera prst="isometricOffAxis1Right"/>
            <a:lightRig rig="threePt" dir="t"/>
          </a:scene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81628" tIns="40814" rIns="81628" bIns="40814" spcCol="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Холодная </a:t>
            </a:r>
            <a:r>
              <a:rPr lang="ru-RU" sz="1100" dirty="0" smtClean="0">
                <a:solidFill>
                  <a:schemeClr val="tx1"/>
                </a:solidFill>
              </a:rPr>
              <a:t>вода* руб</a:t>
            </a:r>
            <a:r>
              <a:rPr lang="ru-RU" sz="1100" dirty="0">
                <a:solidFill>
                  <a:schemeClr val="tx1"/>
                </a:solidFill>
              </a:rPr>
              <a:t>. за </a:t>
            </a:r>
            <a:r>
              <a:rPr lang="ru-RU" sz="1100" dirty="0" err="1">
                <a:solidFill>
                  <a:schemeClr val="tx1"/>
                </a:solidFill>
              </a:rPr>
              <a:t>куб.м</a:t>
            </a:r>
            <a:r>
              <a:rPr lang="ru-RU" sz="11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485602" y="4820242"/>
            <a:ext cx="1296503" cy="532861"/>
          </a:xfrm>
          <a:prstGeom prst="roundRect">
            <a:avLst/>
          </a:prstGeom>
          <a:effectLst/>
          <a:scene3d>
            <a:camera prst="isometricOffAxis1Right"/>
            <a:lightRig rig="threePt" dir="t"/>
          </a:scene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81628" tIns="40814" rIns="81628" bIns="40814" spcCol="0"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Водоотведение* </a:t>
            </a:r>
            <a:r>
              <a:rPr lang="ru-RU" sz="1100" dirty="0">
                <a:solidFill>
                  <a:schemeClr val="tx1"/>
                </a:solidFill>
              </a:rPr>
              <a:t>руб. за </a:t>
            </a:r>
            <a:r>
              <a:rPr lang="ru-RU" sz="1100" dirty="0" err="1">
                <a:solidFill>
                  <a:schemeClr val="tx1"/>
                </a:solidFill>
              </a:rPr>
              <a:t>куб.м</a:t>
            </a:r>
            <a:r>
              <a:rPr lang="ru-RU" sz="11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6" name="Овал 15"/>
          <p:cNvSpPr/>
          <p:nvPr/>
        </p:nvSpPr>
        <p:spPr>
          <a:xfrm>
            <a:off x="4281305" y="3514782"/>
            <a:ext cx="618946" cy="252028"/>
          </a:xfrm>
          <a:prstGeom prst="ellipse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1628" tIns="40814" rIns="81628" bIns="40814" spcCol="0" rtlCol="0" anchor="ctr"/>
          <a:lstStyle/>
          <a:p>
            <a:pPr algn="ctr"/>
            <a:r>
              <a:rPr lang="ru-RU" sz="1000" dirty="0" smtClean="0"/>
              <a:t>5,59</a:t>
            </a:r>
            <a:endParaRPr lang="ru-RU" sz="1000" dirty="0"/>
          </a:p>
        </p:txBody>
      </p:sp>
      <p:sp>
        <p:nvSpPr>
          <p:cNvPr id="17" name="Овал 16"/>
          <p:cNvSpPr/>
          <p:nvPr/>
        </p:nvSpPr>
        <p:spPr>
          <a:xfrm>
            <a:off x="3602654" y="3523530"/>
            <a:ext cx="555996" cy="252326"/>
          </a:xfrm>
          <a:prstGeom prst="ellipse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28" tIns="40814" rIns="81628" bIns="40814" spcCol="0" rtlCol="0" anchor="ctr"/>
          <a:lstStyle/>
          <a:p>
            <a:pPr algn="ctr"/>
            <a:r>
              <a:rPr lang="ru-RU" sz="1000" dirty="0" smtClean="0"/>
              <a:t>5,2</a:t>
            </a:r>
            <a:endParaRPr lang="ru-RU" sz="1000" dirty="0"/>
          </a:p>
        </p:txBody>
      </p:sp>
      <p:sp>
        <p:nvSpPr>
          <p:cNvPr id="20" name="Овал 19"/>
          <p:cNvSpPr/>
          <p:nvPr/>
        </p:nvSpPr>
        <p:spPr>
          <a:xfrm>
            <a:off x="611560" y="4341581"/>
            <a:ext cx="744047" cy="274697"/>
          </a:xfrm>
          <a:prstGeom prst="ellipse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28" tIns="40814" rIns="81628" bIns="40814" spcCol="0" rtlCol="0" anchor="ctr"/>
          <a:lstStyle/>
          <a:p>
            <a:pPr algn="ctr"/>
            <a:r>
              <a:rPr lang="ru-RU" sz="1000" dirty="0" smtClean="0"/>
              <a:t>25,94</a:t>
            </a:r>
            <a:endParaRPr lang="ru-RU" sz="1000" dirty="0"/>
          </a:p>
        </p:txBody>
      </p:sp>
      <p:sp>
        <p:nvSpPr>
          <p:cNvPr id="21" name="Овал 20"/>
          <p:cNvSpPr/>
          <p:nvPr/>
        </p:nvSpPr>
        <p:spPr>
          <a:xfrm>
            <a:off x="1568103" y="4341581"/>
            <a:ext cx="762123" cy="288032"/>
          </a:xfrm>
          <a:prstGeom prst="ellipse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1628" tIns="40814" rIns="81628" bIns="40814" spcCol="0" rtlCol="0" anchor="ctr"/>
          <a:lstStyle/>
          <a:p>
            <a:pPr algn="ctr"/>
            <a:r>
              <a:rPr lang="ru-RU" sz="1000" dirty="0" smtClean="0"/>
              <a:t>28,12</a:t>
            </a:r>
            <a:endParaRPr lang="ru-RU" sz="1000" dirty="0"/>
          </a:p>
        </p:txBody>
      </p:sp>
      <p:cxnSp>
        <p:nvCxnSpPr>
          <p:cNvPr id="1025" name="Соединительная линия уступом 1024"/>
          <p:cNvCxnSpPr>
            <a:stCxn id="4" idx="2"/>
          </p:cNvCxnSpPr>
          <p:nvPr/>
        </p:nvCxnSpPr>
        <p:spPr>
          <a:xfrm rot="5400000">
            <a:off x="7096922" y="5171742"/>
            <a:ext cx="902738" cy="547264"/>
          </a:xfrm>
          <a:prstGeom prst="bentConnector3">
            <a:avLst>
              <a:gd name="adj1" fmla="val 50000"/>
            </a:avLst>
          </a:prstGeom>
          <a:ln>
            <a:headEnd type="oval"/>
            <a:tailEnd type="oval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29" name="Соединительная линия уступом 1028"/>
          <p:cNvCxnSpPr/>
          <p:nvPr/>
        </p:nvCxnSpPr>
        <p:spPr>
          <a:xfrm rot="5400000">
            <a:off x="5020538" y="3388813"/>
            <a:ext cx="936104" cy="342038"/>
          </a:xfrm>
          <a:prstGeom prst="bentConnector3">
            <a:avLst/>
          </a:prstGeom>
          <a:ln>
            <a:headEnd type="oval"/>
            <a:tailEnd type="oval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36" name="Соединительная линия уступом 1035"/>
          <p:cNvCxnSpPr/>
          <p:nvPr/>
        </p:nvCxnSpPr>
        <p:spPr>
          <a:xfrm rot="5400000">
            <a:off x="3602952" y="3843507"/>
            <a:ext cx="1049927" cy="220916"/>
          </a:xfrm>
          <a:prstGeom prst="bentConnector3">
            <a:avLst>
              <a:gd name="adj1" fmla="val 50000"/>
            </a:avLst>
          </a:prstGeom>
          <a:ln>
            <a:headEnd type="oval"/>
            <a:tailEnd type="oval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51" name="Соединительная линия уступом 1050"/>
          <p:cNvCxnSpPr/>
          <p:nvPr/>
        </p:nvCxnSpPr>
        <p:spPr>
          <a:xfrm>
            <a:off x="1031571" y="4217079"/>
            <a:ext cx="804127" cy="603163"/>
          </a:xfrm>
          <a:prstGeom prst="bentConnector3">
            <a:avLst>
              <a:gd name="adj1" fmla="val 50000"/>
            </a:avLst>
          </a:prstGeom>
          <a:ln>
            <a:headEnd type="oval"/>
            <a:tailEnd type="oval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52" name="Овал 1051"/>
          <p:cNvSpPr/>
          <p:nvPr/>
        </p:nvSpPr>
        <p:spPr>
          <a:xfrm>
            <a:off x="2519866" y="5445374"/>
            <a:ext cx="663154" cy="314185"/>
          </a:xfrm>
          <a:prstGeom prst="ellipse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28" tIns="40814" rIns="81628" bIns="40814" spcCol="0" rtlCol="0" anchor="ctr"/>
          <a:lstStyle/>
          <a:p>
            <a:pPr algn="ctr"/>
            <a:r>
              <a:rPr lang="ru-RU" sz="1000" dirty="0" smtClean="0"/>
              <a:t>20,00</a:t>
            </a:r>
            <a:endParaRPr lang="ru-RU" sz="1000" dirty="0"/>
          </a:p>
        </p:txBody>
      </p:sp>
      <p:sp>
        <p:nvSpPr>
          <p:cNvPr id="1053" name="Овал 1052"/>
          <p:cNvSpPr/>
          <p:nvPr/>
        </p:nvSpPr>
        <p:spPr>
          <a:xfrm>
            <a:off x="3299823" y="5426903"/>
            <a:ext cx="676111" cy="332656"/>
          </a:xfrm>
          <a:prstGeom prst="ellipse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1628" tIns="40814" rIns="81628" bIns="40814" spcCol="0" rtlCol="0" anchor="ctr"/>
          <a:lstStyle/>
          <a:p>
            <a:pPr algn="ctr"/>
            <a:r>
              <a:rPr lang="ru-RU" sz="1000" dirty="0" smtClean="0"/>
              <a:t>21,68</a:t>
            </a:r>
            <a:endParaRPr lang="ru-RU" sz="1000" dirty="0"/>
          </a:p>
        </p:txBody>
      </p:sp>
      <p:cxnSp>
        <p:nvCxnSpPr>
          <p:cNvPr id="1057" name="Соединительная линия уступом 1056"/>
          <p:cNvCxnSpPr/>
          <p:nvPr/>
        </p:nvCxnSpPr>
        <p:spPr>
          <a:xfrm rot="5400000">
            <a:off x="2568645" y="5384596"/>
            <a:ext cx="722436" cy="604158"/>
          </a:xfrm>
          <a:prstGeom prst="bentConnector3">
            <a:avLst>
              <a:gd name="adj1" fmla="val 72414"/>
            </a:avLst>
          </a:prstGeom>
          <a:ln>
            <a:headEnd type="oval"/>
            <a:tailEnd type="oval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72" name="TextBox 1071"/>
          <p:cNvSpPr txBox="1"/>
          <p:nvPr/>
        </p:nvSpPr>
        <p:spPr>
          <a:xfrm>
            <a:off x="707535" y="60551"/>
            <a:ext cx="7964082" cy="636423"/>
          </a:xfrm>
          <a:prstGeom prst="rect">
            <a:avLst/>
          </a:prstGeom>
          <a:noFill/>
        </p:spPr>
        <p:txBody>
          <a:bodyPr wrap="square" lIns="81628" tIns="40814" rIns="81628" bIns="40814" rtlCol="0">
            <a:spAutoFit/>
          </a:bodyPr>
          <a:lstStyle/>
          <a:p>
            <a:pPr algn="ctr"/>
            <a:r>
              <a:rPr lang="ru-RU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Тарифы на </a:t>
            </a:r>
            <a:r>
              <a:rPr lang="ru-RU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коммунальные </a:t>
            </a:r>
            <a:r>
              <a:rPr lang="ru-RU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услуги для населения в </a:t>
            </a:r>
            <a:r>
              <a:rPr lang="ru-RU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2015 </a:t>
            </a:r>
            <a:r>
              <a:rPr lang="ru-RU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году (на примере </a:t>
            </a:r>
            <a:r>
              <a:rPr lang="ru-RU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поселка Волоконовка)</a:t>
            </a:r>
            <a:endParaRPr lang="ru-RU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97" name="Скругленный прямоугольник 1096"/>
          <p:cNvSpPr/>
          <p:nvPr/>
        </p:nvSpPr>
        <p:spPr>
          <a:xfrm>
            <a:off x="323528" y="620688"/>
            <a:ext cx="288032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8" name="Скругленный прямоугольник 1097"/>
          <p:cNvSpPr/>
          <p:nvPr/>
        </p:nvSpPr>
        <p:spPr>
          <a:xfrm>
            <a:off x="323528" y="908720"/>
            <a:ext cx="288032" cy="21602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9" name="TextBox 1098"/>
          <p:cNvSpPr txBox="1"/>
          <p:nvPr/>
        </p:nvSpPr>
        <p:spPr>
          <a:xfrm>
            <a:off x="725538" y="550506"/>
            <a:ext cx="14161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 01.01.2015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25538" y="874810"/>
            <a:ext cx="14161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 01.07.2015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1426" y="6245646"/>
            <a:ext cx="89825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Справочно</a:t>
            </a:r>
            <a:r>
              <a:rPr lang="ru-RU" sz="11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:* Указаны тарифы на услуги поставляемые </a:t>
            </a:r>
            <a:r>
              <a:rPr lang="ru-RU" sz="11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населению п.Волоконовка </a:t>
            </a:r>
            <a:r>
              <a:rPr lang="ru-RU" sz="11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 том числе  </a:t>
            </a:r>
            <a:r>
              <a:rPr lang="ru-RU" sz="11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  <a:endParaRPr lang="ru-RU" sz="110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11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ru-RU" sz="11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теплоснабжение </a:t>
            </a:r>
            <a:r>
              <a:rPr lang="ru-RU" sz="11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-АО «Белгородская </a:t>
            </a:r>
            <a:r>
              <a:rPr lang="ru-RU" sz="11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теплосетевая</a:t>
            </a:r>
            <a:r>
              <a:rPr lang="ru-RU" sz="11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компания»;</a:t>
            </a:r>
          </a:p>
          <a:p>
            <a:r>
              <a:rPr lang="ru-RU" sz="11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ru-RU" sz="11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холодное водоснабжение, водоотведение </a:t>
            </a:r>
            <a:r>
              <a:rPr lang="ru-RU" sz="11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 МУП «</a:t>
            </a:r>
            <a:r>
              <a:rPr lang="ru-RU" sz="110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Водоканал Волоконовский».</a:t>
            </a:r>
            <a:endParaRPr lang="ru-RU" sz="110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85983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87</Words>
  <Application>Microsoft Office PowerPoint</Application>
  <PresentationFormat>Экран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Работягов</dc:creator>
  <cp:lastModifiedBy>Валя</cp:lastModifiedBy>
  <cp:revision>31</cp:revision>
  <cp:lastPrinted>2015-07-20T14:58:55Z</cp:lastPrinted>
  <dcterms:created xsi:type="dcterms:W3CDTF">2013-01-21T07:39:59Z</dcterms:created>
  <dcterms:modified xsi:type="dcterms:W3CDTF">2015-07-27T06:28:59Z</dcterms:modified>
</cp:coreProperties>
</file>