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648" r:id="rId2"/>
    <p:sldId id="680" r:id="rId3"/>
    <p:sldId id="726" r:id="rId4"/>
    <p:sldId id="722" r:id="rId5"/>
    <p:sldId id="734" r:id="rId6"/>
    <p:sldId id="703" r:id="rId7"/>
    <p:sldId id="705" r:id="rId8"/>
    <p:sldId id="704" r:id="rId9"/>
    <p:sldId id="707" r:id="rId10"/>
    <p:sldId id="724" r:id="rId11"/>
    <p:sldId id="678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135A8B"/>
    <a:srgbClr val="0F5765"/>
    <a:srgbClr val="E8F0F4"/>
    <a:srgbClr val="CDE0E8"/>
    <a:srgbClr val="2DA2BF"/>
    <a:srgbClr val="E5EEF3"/>
    <a:srgbClr val="C8DDE6"/>
    <a:srgbClr val="00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2185" autoAdjust="0"/>
  </p:normalViewPr>
  <p:slideViewPr>
    <p:cSldViewPr>
      <p:cViewPr>
        <p:scale>
          <a:sx n="80" d="100"/>
          <a:sy n="80" d="100"/>
        </p:scale>
        <p:origin x="-8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81C392-ADE0-46C5-A7BC-EBE62CD86339}" type="datetimeFigureOut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55151-2482-44B2-83BA-18FFB9F23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1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43535B-5DE1-420F-A9EF-E814479EC620}" type="datetimeFigureOut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4" tIns="45657" rIns="91314" bIns="456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314" tIns="45657" rIns="91314" bIns="4565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412F9F-B686-4C7D-A7F5-44BB8754E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79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966" indent="-2830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256" indent="-2264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5158" indent="-2264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8060" indent="-2264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0963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865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767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9670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9AD35B88-7051-4CF3-B362-F88B52D41A8B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F9DC-C2A0-4DB2-9C80-E155D73E89E2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764A-5BA3-43C3-ACD9-35F620FB44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30527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2E55-6093-40E2-96CA-26CA28B619EA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E6AB1-0600-4956-9A3D-523BB862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36032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01ECF-DF2A-486A-8E47-D069FC40B759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7F30-F158-4FD1-88F2-C534896BA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917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3BF3-B528-46D4-B6C9-784770FE0FCE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2F6A2-FA26-4C56-812B-F91ECD190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7730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7782-7AA2-43E3-9CC2-E4CE45AEFA25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DEBB-3A43-4D56-A723-7EE142FF8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454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DB7C2-334C-4860-A727-15E28525CD67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BA20-BB2C-4076-AD90-C4974A8E6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87226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7049-ECFE-418A-99DA-EA4900B75DF8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67DA-9CE9-40B8-8261-8D449A2BA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1663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C12C02-441E-425B-889C-EBC96605B802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AF9F11-F245-4D59-B0E1-3C31106E85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2" r:id="rId1"/>
    <p:sldLayoutId id="2147484813" r:id="rId2"/>
    <p:sldLayoutId id="2147484814" r:id="rId3"/>
    <p:sldLayoutId id="2147484815" r:id="rId4"/>
    <p:sldLayoutId id="2147484816" r:id="rId5"/>
    <p:sldLayoutId id="2147484817" r:id="rId6"/>
    <p:sldLayoutId id="2147484818" r:id="rId7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 idx="4294967295"/>
          </p:nvPr>
        </p:nvSpPr>
        <p:spPr bwMode="auto">
          <a:xfrm>
            <a:off x="361950" y="3500438"/>
            <a:ext cx="8458200" cy="122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3200" cap="none" dirty="0" smtClean="0">
                <a:latin typeface="Arial" charset="0"/>
              </a:rPr>
              <a:t>ИТОГОВЫЙ ОТЧЕТ ПО ПРОЕКТУ</a:t>
            </a:r>
            <a:r>
              <a:rPr lang="ru-RU" sz="3200" cap="none" dirty="0" smtClean="0"/>
              <a:t/>
            </a:r>
            <a:br>
              <a:rPr lang="ru-RU" sz="3200" cap="none" dirty="0" smtClean="0"/>
            </a:br>
            <a:r>
              <a:rPr lang="ru-RU" sz="900" cap="none" dirty="0" smtClean="0"/>
              <a:t/>
            </a:r>
            <a:br>
              <a:rPr lang="ru-RU" sz="900" cap="none" dirty="0" smtClean="0"/>
            </a:br>
            <a:r>
              <a:rPr lang="ru-RU" sz="3200" cap="none" dirty="0" smtClean="0"/>
              <a:t>«</a:t>
            </a:r>
            <a:r>
              <a:rPr lang="ru-RU" sz="3200" cap="none" dirty="0" smtClean="0">
                <a:latin typeface="Arial" charset="0"/>
              </a:rPr>
              <a:t>***</a:t>
            </a:r>
            <a:r>
              <a:rPr lang="ru-RU" sz="3200" cap="none" dirty="0" smtClean="0"/>
              <a:t>»</a:t>
            </a:r>
          </a:p>
        </p:txBody>
      </p:sp>
      <p:sp>
        <p:nvSpPr>
          <p:cNvPr id="9219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381000" y="2205038"/>
            <a:ext cx="8458200" cy="742950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3D3D3D"/>
                </a:solidFill>
                <a:latin typeface="Arial" charset="0"/>
              </a:rPr>
              <a:t>Администрация Волоконовского района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323850" y="5526941"/>
            <a:ext cx="8391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dirty="0" smtClean="0">
                <a:solidFill>
                  <a:srgbClr val="595959"/>
                </a:solidFill>
              </a:rPr>
              <a:t>Должность</a:t>
            </a:r>
            <a:endParaRPr lang="ru-RU" sz="1600" dirty="0">
              <a:solidFill>
                <a:srgbClr val="595959"/>
              </a:solidFill>
            </a:endParaRPr>
          </a:p>
          <a:p>
            <a:pPr eaLnBrk="1" hangingPunct="1"/>
            <a:r>
              <a:rPr lang="ru-RU" sz="1600" b="1" dirty="0" smtClean="0">
                <a:solidFill>
                  <a:srgbClr val="595959"/>
                </a:solidFill>
              </a:rPr>
              <a:t>Фамилия Имя Отчество</a:t>
            </a:r>
            <a:endParaRPr lang="ru-RU" sz="1600" b="1" dirty="0">
              <a:solidFill>
                <a:srgbClr val="595959"/>
              </a:solidFill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323850" y="6357938"/>
            <a:ext cx="678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 dirty="0">
                <a:solidFill>
                  <a:srgbClr val="595959"/>
                </a:solidFill>
                <a:latin typeface="Franklin Gothic Book" pitchFamily="34" charset="0"/>
              </a:rPr>
              <a:t>Волоконовка, </a:t>
            </a:r>
            <a:r>
              <a:rPr lang="ru-RU" sz="1200" dirty="0" smtClean="0">
                <a:solidFill>
                  <a:srgbClr val="595959"/>
                </a:solidFill>
                <a:latin typeface="Franklin Gothic Book" pitchFamily="34" charset="0"/>
              </a:rPr>
              <a:t>201__ </a:t>
            </a:r>
            <a:r>
              <a:rPr lang="ru-RU" sz="1200" dirty="0">
                <a:solidFill>
                  <a:srgbClr val="595959"/>
                </a:solidFill>
                <a:latin typeface="Franklin Gothic Book" pitchFamily="34" charset="0"/>
              </a:rPr>
              <a:t>год</a:t>
            </a:r>
          </a:p>
        </p:txBody>
      </p:sp>
      <p:pic>
        <p:nvPicPr>
          <p:cNvPr id="9223" name="Picture 8" descr="volok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1715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395288" y="4076700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>
                <a:latin typeface="Arial" charset="0"/>
              </a:rPr>
              <a:t>ИЗВЛЕЧЕННЫЕ УРОКИ ПРОЕКТА</a:t>
            </a:r>
            <a:r>
              <a:rPr lang="ru-RU" sz="3000" cap="none" smtClean="0"/>
              <a:t/>
            </a:r>
            <a:br>
              <a:rPr lang="ru-RU" sz="3000" cap="none" smtClean="0"/>
            </a:br>
            <a:r>
              <a:rPr lang="ru-RU" sz="3000" cap="none" smtClean="0">
                <a:latin typeface="Arial" charset="0"/>
              </a:rPr>
              <a:t>И РЕКОМЕНДАЦИИ</a:t>
            </a:r>
            <a:br>
              <a:rPr lang="ru-RU" sz="3000" cap="none" smtClean="0">
                <a:latin typeface="Arial" charset="0"/>
              </a:rPr>
            </a:br>
            <a:endParaRPr lang="ru-RU" sz="3000" cap="none" smtClean="0"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95288" y="1052513"/>
            <a:ext cx="84248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851123"/>
              </p:ext>
            </p:extLst>
          </p:nvPr>
        </p:nvGraphicFramePr>
        <p:xfrm>
          <a:off x="107504" y="1196752"/>
          <a:ext cx="8884096" cy="1723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830803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№ п/п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Рекомендации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>
                    <a:solidFill>
                      <a:srgbClr val="2DA2BF"/>
                    </a:solidFill>
                  </a:tcPr>
                </a:tc>
              </a:tr>
              <a:tr h="5379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CDE0E8"/>
                    </a:solidFill>
                  </a:tcPr>
                </a:tc>
              </a:tr>
              <a:tr h="5379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type="body" idx="4294967295"/>
          </p:nvPr>
        </p:nvSpPr>
        <p:spPr>
          <a:xfrm>
            <a:off x="395288" y="4149725"/>
            <a:ext cx="8458200" cy="935038"/>
          </a:xfrm>
        </p:spPr>
        <p:txBody>
          <a:bodyPr anchor="b"/>
          <a:lstStyle/>
          <a:p>
            <a:pPr marL="136525" indent="0" algn="ctr">
              <a:lnSpc>
                <a:spcPct val="6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3D3D3D"/>
                </a:solidFill>
              </a:rPr>
              <a:t>Руководитель проекта: </a:t>
            </a:r>
          </a:p>
          <a:p>
            <a:pPr marL="136525" indent="0" algn="ctr">
              <a:lnSpc>
                <a:spcPct val="6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3D3D3D"/>
                </a:solidFill>
                <a:latin typeface="Arial" charset="0"/>
              </a:rPr>
              <a:t>Фамилия Имя Отчество</a:t>
            </a:r>
          </a:p>
          <a:p>
            <a:pPr marL="136525" indent="0" algn="ctr">
              <a:lnSpc>
                <a:spcPct val="6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3D3D3D"/>
                </a:solidFill>
              </a:rPr>
              <a:t>Тел: 8 (47-235) ***</a:t>
            </a:r>
            <a:endParaRPr lang="ru-RU" sz="2400" dirty="0" smtClean="0">
              <a:solidFill>
                <a:srgbClr val="3D3D3D"/>
              </a:solidFill>
              <a:latin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80975" y="2946400"/>
            <a:ext cx="8686800" cy="1185863"/>
          </a:xfrm>
        </p:spPr>
        <p:txBody>
          <a:bodyPr rtlCol="0" anchor="t">
            <a:normAutofit fontScale="90000"/>
          </a:bodyPr>
          <a:lstStyle/>
          <a:p>
            <a:pPr algn="r"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95288" y="3619500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2700" cap="none" smtClean="0">
                <a:latin typeface="Arial" charset="0"/>
              </a:rPr>
              <a:t>ЦЕЛЬ ПРОЕКТА</a:t>
            </a:r>
            <a:r>
              <a:rPr lang="ru-RU" sz="2700" cap="none" smtClean="0"/>
              <a:t/>
            </a:r>
            <a:br>
              <a:rPr lang="ru-RU" sz="2700" cap="none" smtClean="0"/>
            </a:br>
            <a:endParaRPr lang="ru-RU" sz="2700" cap="none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0127"/>
              </p:ext>
            </p:extLst>
          </p:nvPr>
        </p:nvGraphicFramePr>
        <p:xfrm>
          <a:off x="1008063" y="1700213"/>
          <a:ext cx="7200900" cy="3528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900"/>
              </a:tblGrid>
              <a:tr h="3528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ru-RU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2700" cap="none" smtClean="0">
                <a:latin typeface="Arial" charset="0"/>
              </a:rPr>
              <a:t>ТРЕБОВАНИЯ К РЕЗУЛЬТАТУ ПРОЕКТА</a:t>
            </a:r>
            <a:r>
              <a:rPr lang="ru-RU" sz="2700" cap="none" smtClean="0"/>
              <a:t/>
            </a:r>
            <a:br>
              <a:rPr lang="ru-RU" sz="2700" cap="none" smtClean="0"/>
            </a:br>
            <a:endParaRPr lang="ru-RU" sz="2700" cap="none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14256"/>
              </p:ext>
            </p:extLst>
          </p:nvPr>
        </p:nvGraphicFramePr>
        <p:xfrm>
          <a:off x="251519" y="1700808"/>
          <a:ext cx="8640961" cy="3154680"/>
        </p:xfrm>
        <a:graphic>
          <a:graphicData uri="http://schemas.openxmlformats.org/drawingml/2006/table">
            <a:tbl>
              <a:tblPr/>
              <a:tblGrid>
                <a:gridCol w="5736652"/>
                <a:gridCol w="1608165"/>
                <a:gridCol w="1296144"/>
              </a:tblGrid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Требование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D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DDE6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D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DDE6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EF3"/>
                    </a:solidFill>
                  </a:tcPr>
                </a:tc>
              </a:tr>
            </a:tbl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>
                <a:latin typeface="Arial" charset="0"/>
              </a:rPr>
              <a:t>ОТЧЕТ ПО СОДЕРЖАНИЮ ПРОЕКТА</a:t>
            </a:r>
            <a:r>
              <a:rPr lang="ru-RU" sz="3000" cap="none" smtClean="0"/>
              <a:t/>
            </a:r>
            <a:br>
              <a:rPr lang="ru-RU" sz="3000" cap="none" smtClean="0"/>
            </a:br>
            <a:endParaRPr lang="ru-RU" sz="3000" cap="none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8532813" y="6429375"/>
            <a:ext cx="458787" cy="285750"/>
          </a:xfrm>
          <a:prstGeom prst="rect">
            <a:avLst/>
          </a:prstGeom>
          <a:solidFill>
            <a:srgbClr val="008000"/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452DA9A-B803-42F1-96E7-E6ADC5B3475F}" type="slidenum">
              <a:rPr lang="ru-RU" sz="1400" b="1">
                <a:solidFill>
                  <a:schemeClr val="bg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2292" name="Line 8"/>
          <p:cNvSpPr>
            <a:spLocks noChangeShapeType="1"/>
          </p:cNvSpPr>
          <p:nvPr/>
        </p:nvSpPr>
        <p:spPr bwMode="auto">
          <a:xfrm>
            <a:off x="395288" y="1052513"/>
            <a:ext cx="84248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38163"/>
              </p:ext>
            </p:extLst>
          </p:nvPr>
        </p:nvGraphicFramePr>
        <p:xfrm>
          <a:off x="107504" y="1124744"/>
          <a:ext cx="8928992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7488832"/>
                <a:gridCol w="864096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</a:rPr>
                        <a:t>Код задачи</a:t>
                      </a:r>
                      <a:endParaRPr lang="ru-RU" sz="14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</a:rPr>
                        <a:t>Название задачи</a:t>
                      </a:r>
                      <a:endParaRPr lang="ru-RU" sz="14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 Narrow" pitchFamily="34" charset="0"/>
                        </a:rPr>
                        <a:t>Отклоне-ние</a:t>
                      </a:r>
                      <a:r>
                        <a:rPr lang="ru-RU" sz="1400" dirty="0">
                          <a:effectLst/>
                          <a:latin typeface="Arial Narrow" pitchFamily="34" charset="0"/>
                        </a:rPr>
                        <a:t>, дни</a:t>
                      </a:r>
                      <a:endParaRPr lang="ru-RU" sz="14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5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  <a:tr h="104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</a:tr>
            </a:tbl>
          </a:graphicData>
        </a:graphic>
      </p:graphicFrame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>
                <a:latin typeface="Arial" charset="0"/>
              </a:rPr>
              <a:t>ОТЧЕТ ПО КОНТРОЛЬНЫМ СОБЫТИЯМ ПРОЕКТА</a:t>
            </a:r>
            <a:r>
              <a:rPr lang="ru-RU" sz="3000" cap="none" smtClean="0"/>
              <a:t/>
            </a:r>
            <a:br>
              <a:rPr lang="ru-RU" sz="3000" cap="none" smtClean="0"/>
            </a:br>
            <a:endParaRPr lang="ru-RU" sz="3000" cap="none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95288" y="1052513"/>
            <a:ext cx="84248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60110"/>
              </p:ext>
            </p:extLst>
          </p:nvPr>
        </p:nvGraphicFramePr>
        <p:xfrm>
          <a:off x="179512" y="1124744"/>
          <a:ext cx="8812088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2088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52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>
                <a:latin typeface="Arial" charset="0"/>
              </a:rPr>
              <a:t>ОТЧЕТ ПО НАСТУПИВШИМ РИСКАМ ПРОЕКТА</a:t>
            </a:r>
            <a:r>
              <a:rPr lang="ru-RU" sz="3000" cap="none" smtClean="0"/>
              <a:t/>
            </a:r>
            <a:br>
              <a:rPr lang="ru-RU" sz="3000" cap="none" smtClean="0"/>
            </a:br>
            <a:endParaRPr lang="ru-RU" sz="3000" cap="none" smtClean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95288" y="1052513"/>
            <a:ext cx="84248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29799"/>
              </p:ext>
            </p:extLst>
          </p:nvPr>
        </p:nvGraphicFramePr>
        <p:xfrm>
          <a:off x="232979" y="1556792"/>
          <a:ext cx="8659501" cy="1529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544"/>
                <a:gridCol w="6182484"/>
                <a:gridCol w="179947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№ п/п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Название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риска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Дата наступления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</a:tbl>
          </a:graphicData>
        </a:graphic>
      </p:graphicFrame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>
                <a:latin typeface="Arial" charset="0"/>
              </a:rPr>
              <a:t>ОТЧЕТ ПО БЮДЖЕТУ ПРОЕКТА</a:t>
            </a:r>
            <a:r>
              <a:rPr lang="ru-RU" sz="3000" cap="none" smtClean="0"/>
              <a:t/>
            </a:r>
            <a:br>
              <a:rPr lang="ru-RU" sz="3000" cap="none" smtClean="0"/>
            </a:br>
            <a:endParaRPr lang="ru-RU" sz="3000" cap="none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95288" y="1052513"/>
            <a:ext cx="84248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147570"/>
              </p:ext>
            </p:extLst>
          </p:nvPr>
        </p:nvGraphicFramePr>
        <p:xfrm>
          <a:off x="179513" y="1196752"/>
          <a:ext cx="8757958" cy="2592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/>
                <a:gridCol w="5184576"/>
                <a:gridCol w="1440160"/>
                <a:gridCol w="1341135"/>
              </a:tblGrid>
              <a:tr h="4732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Код задачи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Название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задачи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Общая сумма, тыс. руб.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</a:tr>
              <a:tr h="47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План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Факт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>
                    <a:solidFill>
                      <a:srgbClr val="2DA2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ИТОГО: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>
                <a:latin typeface="Arial" charset="0"/>
              </a:rPr>
              <a:t>ОТЧЕТ ПО ТРУДОЗАТРАТАМ РАБОЧЕЙ ГРУППЫ ПРОЕКТА</a:t>
            </a:r>
            <a:r>
              <a:rPr lang="ru-RU" sz="3000" cap="none" smtClean="0"/>
              <a:t/>
            </a:r>
            <a:br>
              <a:rPr lang="ru-RU" sz="3000" cap="none" smtClean="0"/>
            </a:br>
            <a:endParaRPr lang="ru-RU" sz="3000" cap="none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95288" y="1052513"/>
            <a:ext cx="84248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29320"/>
              </p:ext>
            </p:extLst>
          </p:nvPr>
        </p:nvGraphicFramePr>
        <p:xfrm>
          <a:off x="179512" y="1196752"/>
          <a:ext cx="8807185" cy="3678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7034004"/>
                <a:gridCol w="134113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№ п/п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ФИО, должность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Трудозатра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-ты, дней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16964" marR="16964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64" marR="16964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5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09" marB="45709" anchor="ctr" horzOverflow="overflow"/>
                </a:tc>
              </a:tr>
            </a:tbl>
          </a:graphicData>
        </a:graphic>
      </p:graphicFrame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000" cap="none" smtClean="0">
                <a:latin typeface="Arial" charset="0"/>
              </a:rPr>
              <a:t>КРИТЕРИИ УСПЕШНОСТИ ПРОЕКТА</a:t>
            </a:r>
            <a:r>
              <a:rPr lang="ru-RU" sz="3000" cap="none" smtClean="0"/>
              <a:t/>
            </a:r>
            <a:br>
              <a:rPr lang="ru-RU" sz="3000" cap="none" smtClean="0"/>
            </a:br>
            <a:endParaRPr lang="ru-RU" sz="3000" cap="none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95288" y="1052513"/>
            <a:ext cx="84248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72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203194"/>
              </p:ext>
            </p:extLst>
          </p:nvPr>
        </p:nvGraphicFramePr>
        <p:xfrm>
          <a:off x="323850" y="1124744"/>
          <a:ext cx="8496300" cy="3931920"/>
        </p:xfrm>
        <a:graphic>
          <a:graphicData uri="http://schemas.openxmlformats.org/drawingml/2006/table">
            <a:tbl>
              <a:tblPr/>
              <a:tblGrid>
                <a:gridCol w="576263"/>
                <a:gridCol w="3386137"/>
                <a:gridCol w="788988"/>
                <a:gridCol w="782637"/>
                <a:gridCol w="1571625"/>
                <a:gridCol w="1390650"/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 критерия успешности проекта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Критерий достигнут?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Если «ДА», то присваивается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Значение критерия,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Допустимые отклонения по сроку соблюдены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V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15%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15,00</a:t>
                      </a:r>
                      <a:endParaRPr kumimoji="0" lang="ru-RU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Допустимые отклонения по бюджету проекта  соблюдены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V</a:t>
                      </a:r>
                      <a:endParaRPr kumimoji="0" lang="ru-RU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15%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15,00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Цель и результат проекта достигнуты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V</a:t>
                      </a:r>
                      <a:endParaRPr kumimoji="0" lang="ru-RU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55%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55,00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Требования к результату проекта соблюдены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V</a:t>
                      </a:r>
                      <a:endParaRPr kumimoji="0" lang="ru-RU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15%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15,00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80975">
                <a:tc gridSpan="5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Итого сумма всех критериев: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</a:tr>
            </a:tbl>
          </a:graphicData>
        </a:graphic>
      </p:graphicFrame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395288" y="1052736"/>
            <a:ext cx="84248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68312" cy="285750"/>
          </a:xfrm>
          <a:solidFill>
            <a:schemeClr val="bg2">
              <a:lumMod val="50000"/>
            </a:schemeClr>
          </a:solidFill>
          <a:ln>
            <a:solidFill>
              <a:srgbClr val="062329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97F45E-0B0C-44BC-9BDE-5A7F78F2FE0C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81576"/>
              </p:ext>
            </p:extLst>
          </p:nvPr>
        </p:nvGraphicFramePr>
        <p:xfrm>
          <a:off x="323528" y="5301209"/>
          <a:ext cx="8496622" cy="1224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622"/>
              </a:tblGrid>
              <a:tr h="1224135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sz="3600" b="0" dirty="0" smtClean="0">
                          <a:latin typeface="Franklin Gothic Book" pitchFamily="34" charset="0"/>
                        </a:rPr>
                        <a:t>ПРОЕКТ РЕАЛИЗОВАН</a:t>
                      </a:r>
                    </a:p>
                    <a:p>
                      <a:pPr algn="ctr" eaLnBrk="1" hangingPunct="1"/>
                      <a:r>
                        <a:rPr lang="ru-RU" sz="3600" u="sng" dirty="0" smtClean="0">
                          <a:latin typeface="Franklin Gothic Book" pitchFamily="34" charset="0"/>
                        </a:rPr>
                        <a:t>УСПЕШНО</a:t>
                      </a:r>
                      <a:endParaRPr lang="ru-RU" sz="3600" b="1" u="sng" dirty="0">
                        <a:latin typeface="Franklin Gothic Book" pitchFamily="34" charset="0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E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23203</TotalTime>
  <Words>219</Words>
  <Application>Microsoft Office PowerPoint</Application>
  <PresentationFormat>Экран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ИТОГОВЫЙ ОТЧЕТ ПО ПРОЕКТУ  «***»</vt:lpstr>
      <vt:lpstr>ЦЕЛЬ ПРОЕКТА </vt:lpstr>
      <vt:lpstr>ТРЕБОВАНИЯ К РЕЗУЛЬТАТУ ПРОЕКТА </vt:lpstr>
      <vt:lpstr>ОТЧЕТ ПО СОДЕРЖАНИЮ ПРОЕКТА </vt:lpstr>
      <vt:lpstr>ОТЧЕТ ПО КОНТРОЛЬНЫМ СОБЫТИЯМ ПРОЕКТА </vt:lpstr>
      <vt:lpstr>ОТЧЕТ ПО НАСТУПИВШИМ РИСКАМ ПРОЕКТА </vt:lpstr>
      <vt:lpstr>ОТЧЕТ ПО БЮДЖЕТУ ПРОЕКТА </vt:lpstr>
      <vt:lpstr>ОТЧЕТ ПО ТРУДОЗАТРАТАМ РАБОЧЕЙ ГРУППЫ ПРОЕКТА </vt:lpstr>
      <vt:lpstr>КРИТЕРИИ УСПЕШНОСТИ ПРОЕКТА </vt:lpstr>
      <vt:lpstr>ИЗВЛЕЧЕННЫЕ УРОКИ ПРОЕКТА И РЕКОМЕНДАЦИИ </vt:lpstr>
      <vt:lpstr>Контактные данные:  </vt:lpstr>
    </vt:vector>
  </TitlesOfParts>
  <Company>GUP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Алтунина</cp:lastModifiedBy>
  <cp:revision>830</cp:revision>
  <cp:lastPrinted>2015-01-02T09:44:05Z</cp:lastPrinted>
  <dcterms:created xsi:type="dcterms:W3CDTF">2010-02-20T13:06:54Z</dcterms:created>
  <dcterms:modified xsi:type="dcterms:W3CDTF">2016-03-17T11:49:16Z</dcterms:modified>
</cp:coreProperties>
</file>